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8" r:id="rId3"/>
  </p:sldMasterIdLst>
  <p:notesMasterIdLst>
    <p:notesMasterId r:id="rId5"/>
  </p:notesMasterIdLst>
  <p:sldIdLst>
    <p:sldId id="256" r:id="rId4"/>
    <p:sldId id="258" r:id="rId6"/>
    <p:sldId id="300" r:id="rId7"/>
    <p:sldId id="259" r:id="rId8"/>
    <p:sldId id="302" r:id="rId9"/>
    <p:sldId id="304" r:id="rId10"/>
    <p:sldId id="284" r:id="rId11"/>
    <p:sldId id="303" r:id="rId12"/>
    <p:sldId id="273" r:id="rId13"/>
    <p:sldId id="286" r:id="rId14"/>
    <p:sldId id="327" r:id="rId15"/>
    <p:sldId id="328" r:id="rId16"/>
    <p:sldId id="305" r:id="rId17"/>
    <p:sldId id="280" r:id="rId18"/>
    <p:sldId id="287" r:id="rId19"/>
    <p:sldId id="288" r:id="rId20"/>
    <p:sldId id="290" r:id="rId21"/>
    <p:sldId id="291" r:id="rId22"/>
    <p:sldId id="292" r:id="rId23"/>
    <p:sldId id="306" r:id="rId24"/>
    <p:sldId id="293" r:id="rId25"/>
    <p:sldId id="294" r:id="rId26"/>
    <p:sldId id="295" r:id="rId27"/>
    <p:sldId id="296" r:id="rId28"/>
    <p:sldId id="297" r:id="rId29"/>
    <p:sldId id="299" r:id="rId30"/>
    <p:sldId id="308" r:id="rId31"/>
    <p:sldId id="307" r:id="rId32"/>
    <p:sldId id="309" r:id="rId33"/>
    <p:sldId id="329" r:id="rId34"/>
    <p:sldId id="282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FCC800"/>
    <a:srgbClr val="20AEE5"/>
    <a:srgbClr val="363F4A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216" y="52"/>
      </p:cViewPr>
      <p:guideLst>
        <p:guide orient="horz" pos="374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4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 userDrawn="1"/>
        </p:nvGrpSpPr>
        <p:grpSpPr>
          <a:xfrm>
            <a:off x="649221" y="611737"/>
            <a:ext cx="3170252" cy="553089"/>
            <a:chOff x="1551004" y="4350583"/>
            <a:chExt cx="3170665" cy="552961"/>
          </a:xfrm>
        </p:grpSpPr>
        <p:sp>
          <p:nvSpPr>
            <p:cNvPr id="57" name="矩形 65"/>
            <p:cNvSpPr>
              <a:spLocks noChangeArrowheads="1"/>
            </p:cNvSpPr>
            <p:nvPr/>
          </p:nvSpPr>
          <p:spPr bwMode="auto">
            <a:xfrm>
              <a:off x="1551004" y="4350583"/>
              <a:ext cx="25442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2000" spc="3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大黑简体" pitchFamily="2" charset="-122"/>
                  <a:ea typeface="方正正大黑简体" pitchFamily="2" charset="-122"/>
                </a:rPr>
                <a:t>点击此处添加标题</a:t>
              </a:r>
              <a:endParaRPr lang="zh-CN" altLang="en-US" sz="20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itchFamily="2" charset="-122"/>
                <a:ea typeface="方正正大黑简体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51004" y="4657323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000" b="0" spc="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http://www.1ppt.com</a:t>
              </a:r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1" Type="http://schemas.openxmlformats.org/officeDocument/2006/relationships/theme" Target="../theme/theme1.xml"/><Relationship Id="rId70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5205320" y="5034241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侯妍之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/>
        </p:nvSpPr>
        <p:spPr>
          <a:xfrm>
            <a:off x="1459553" y="2484406"/>
            <a:ext cx="8583860" cy="150685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spc="-300">
                <a:ln w="0"/>
                <a:solidFill>
                  <a:schemeClr val="accent5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spc="0" dirty="0">
                <a:latin typeface="+mn-lt"/>
                <a:ea typeface="+mn-ea"/>
                <a:cs typeface="+mn-ea"/>
                <a:sym typeface="+mn-lt"/>
              </a:rPr>
              <a:t>西柚猫咪</a:t>
            </a:r>
            <a:endParaRPr lang="en-US" altLang="zh-CN" b="1" spc="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3200" b="1" spc="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200" b="1" spc="0" dirty="0">
                <a:latin typeface="+mn-lt"/>
                <a:ea typeface="+mn-ea"/>
                <a:cs typeface="+mn-ea"/>
                <a:sym typeface="+mn-lt"/>
              </a:rPr>
              <a:t>流浪猫</a:t>
            </a:r>
            <a:r>
              <a:rPr lang="zh-CN" altLang="en-US" sz="3200" b="1" spc="0" dirty="0">
                <a:latin typeface="+mn-lt"/>
                <a:ea typeface="+mn-ea"/>
                <a:cs typeface="+mn-ea"/>
                <a:sym typeface="+mn-lt"/>
              </a:rPr>
              <a:t>咪管理平台</a:t>
            </a:r>
            <a:endParaRPr lang="zh-CN" altLang="en-US" sz="3200" b="1" spc="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65885" y="2667046"/>
            <a:ext cx="615553" cy="34830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模块关系图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18" y="370922"/>
            <a:ext cx="7309226" cy="637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8495" y="687705"/>
            <a:ext cx="4168140" cy="5481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90515" y="2132330"/>
            <a:ext cx="4484370" cy="2592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后端框架：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我们后端选择使用</a:t>
            </a:r>
            <a:r>
              <a:rPr lang="en-US" altLang="zh-CN"/>
              <a:t>springboot</a:t>
            </a:r>
            <a:r>
              <a:rPr lang="zh-CN" altLang="en-US"/>
              <a:t>进行</a:t>
            </a:r>
            <a:r>
              <a:rPr lang="zh-CN" altLang="en-US"/>
              <a:t>搭建</a:t>
            </a:r>
            <a:endParaRPr lang="zh-CN" altLang="en-US"/>
          </a:p>
          <a:p>
            <a:r>
              <a:rPr lang="zh-CN" altLang="en-US"/>
              <a:t>控制层（SpringMVC-Controller层）  </a:t>
            </a:r>
            <a:endParaRPr lang="zh-CN" altLang="en-US"/>
          </a:p>
          <a:p>
            <a:r>
              <a:rPr lang="zh-CN" altLang="en-US"/>
              <a:t>业务层（处理业务逻辑--Service层）</a:t>
            </a:r>
            <a:endParaRPr lang="zh-CN" altLang="en-US"/>
          </a:p>
          <a:p>
            <a:r>
              <a:rPr lang="zh-CN" altLang="en-US"/>
              <a:t>持久层（数据层 --和数据库进行交互--mapper层 dao层）</a:t>
            </a:r>
            <a:endParaRPr lang="zh-CN" altLang="en-US"/>
          </a:p>
          <a:p>
            <a:r>
              <a:rPr lang="zh-CN" altLang="en-US"/>
              <a:t>并且使用SpringSecurity安全框架</a:t>
            </a:r>
            <a:r>
              <a:rPr lang="zh-CN" altLang="en-US" b="1"/>
              <a:t>，</a:t>
            </a:r>
            <a:r>
              <a:rPr lang="zh-CN" altLang="en-US"/>
              <a:t>来进行用户权限的</a:t>
            </a:r>
            <a:r>
              <a:rPr lang="zh-CN" altLang="en-US"/>
              <a:t>管理。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185" y="622935"/>
            <a:ext cx="2622550" cy="6159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4535" y="939165"/>
            <a:ext cx="6196965" cy="6324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前端框架：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前端使用</a:t>
            </a:r>
            <a:r>
              <a:rPr lang="en-US" altLang="zh-CN"/>
              <a:t>vue</a:t>
            </a:r>
            <a:r>
              <a:rPr lang="zh-CN" altLang="en-US"/>
              <a:t>脚手架进行快速</a:t>
            </a:r>
            <a:r>
              <a:rPr lang="zh-CN" altLang="en-US"/>
              <a:t>搭建。</a:t>
            </a:r>
            <a:endParaRPr lang="zh-CN" altLang="en-US"/>
          </a:p>
          <a:p>
            <a:r>
              <a:rPr lang="zh-CN" altLang="en-US"/>
              <a:t>响应式数据绑定：Vue.js使用双向数据绑定来实现数据和视图之间的同步更新，当数据发生变化时，视图会自动更新。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组件化：Vue.js支持组件化开发，将页面拆分成多个组件，每个组件负责一部分功能，便于管理和复用。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指令：Vue.js提供了丰富的指令来操作DOM，比如v-if、v-for、v-bind等，使得操作DOM更加简单和方便。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虚拟DOM：Vue.js使用虚拟DOM来提高性能，减少直接操作DOM带来的性能损耗。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路由管理：Vue.js提供了Vue Router来管理路由，实现单页面应用的路由跳转和管理。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1323804" y="666859"/>
            <a:ext cx="490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系统的设计理念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9805" y="1633916"/>
            <a:ext cx="74771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dirty="0"/>
            </a:br>
            <a:r>
              <a:rPr lang="en-US" altLang="zh-CN" sz="1200" dirty="0"/>
              <a:t>1. </a:t>
            </a:r>
            <a:r>
              <a:rPr lang="zh-CN" altLang="en-US" sz="1200" dirty="0"/>
              <a:t>信息采集与记录</a:t>
            </a:r>
            <a:r>
              <a:rPr lang="en-US" altLang="zh-CN" sz="1200" dirty="0"/>
              <a:t>: </a:t>
            </a:r>
            <a:r>
              <a:rPr lang="zh-CN" altLang="en-US" sz="1200" dirty="0"/>
              <a:t>系统应该能够记录每只校园猫咪的基本信息，如品种、颜色、性别、年龄等，并且能够上传照片以便识别。</a:t>
            </a:r>
            <a:br>
              <a:rPr lang="zh-CN" altLang="en-US" sz="1200" dirty="0"/>
            </a:br>
            <a:br>
              <a:rPr lang="zh-CN" altLang="en-US" sz="1200" dirty="0"/>
            </a:br>
            <a:r>
              <a:rPr lang="en-US" altLang="zh-CN" sz="1200" dirty="0"/>
              <a:t>2. </a:t>
            </a:r>
            <a:r>
              <a:rPr lang="zh-CN" altLang="en-US" sz="1200" dirty="0"/>
              <a:t>健康管理</a:t>
            </a:r>
            <a:r>
              <a:rPr lang="en-US" altLang="zh-CN" sz="1200" dirty="0"/>
              <a:t>: </a:t>
            </a:r>
            <a:r>
              <a:rPr lang="zh-CN" altLang="en-US" sz="1200" dirty="0"/>
              <a:t>包括记录疫苗接种情况、健康状况、医疗记录等，以便及时提供必要的医疗救助和保健服务。</a:t>
            </a:r>
            <a:br>
              <a:rPr lang="zh-CN" altLang="en-US" sz="1200" dirty="0"/>
            </a:br>
            <a:br>
              <a:rPr lang="zh-CN" altLang="en-US" sz="1200" dirty="0"/>
            </a:br>
            <a:r>
              <a:rPr lang="en-US" altLang="zh-CN" sz="1200" dirty="0"/>
              <a:t>3. </a:t>
            </a:r>
            <a:r>
              <a:rPr lang="zh-CN" altLang="en-US" sz="1200" dirty="0"/>
              <a:t>喂食与饮水管理</a:t>
            </a:r>
            <a:r>
              <a:rPr lang="en-US" altLang="zh-CN" sz="1200" dirty="0"/>
              <a:t>: </a:t>
            </a:r>
            <a:r>
              <a:rPr lang="zh-CN" altLang="en-US" sz="1200" dirty="0"/>
              <a:t>管理系统可以记录每只猫咪的饮食习惯和时间，确保它们能够获得合适的营养和水源。</a:t>
            </a:r>
            <a:br>
              <a:rPr lang="zh-CN" altLang="en-US" sz="1200" dirty="0"/>
            </a:br>
            <a:br>
              <a:rPr lang="zh-CN" altLang="en-US" sz="1200" dirty="0"/>
            </a:br>
            <a:r>
              <a:rPr lang="en-US" altLang="zh-CN" sz="1200" dirty="0"/>
              <a:t>4. </a:t>
            </a:r>
            <a:r>
              <a:rPr lang="zh-CN" altLang="en-US" sz="1200" dirty="0"/>
              <a:t>定位与活动范围</a:t>
            </a:r>
            <a:r>
              <a:rPr lang="en-US" altLang="zh-CN" sz="1200" dirty="0"/>
              <a:t>: </a:t>
            </a:r>
            <a:r>
              <a:rPr lang="zh-CN" altLang="en-US" sz="1200" dirty="0"/>
              <a:t>利用</a:t>
            </a:r>
            <a:r>
              <a:rPr lang="en-US" altLang="zh-CN" sz="1200" dirty="0"/>
              <a:t>GPS</a:t>
            </a:r>
            <a:r>
              <a:rPr lang="zh-CN" altLang="en-US" sz="1200" dirty="0"/>
              <a:t>追踪技术来记录校园猫咪的活动范围，以便更好地了解它们的行为习惯和活动区域。</a:t>
            </a:r>
            <a:br>
              <a:rPr lang="zh-CN" altLang="en-US" sz="1200" dirty="0"/>
            </a:br>
            <a:br>
              <a:rPr lang="zh-CN" altLang="en-US" sz="1200" dirty="0"/>
            </a:br>
            <a:r>
              <a:rPr lang="en-US" altLang="zh-CN" sz="1200" dirty="0"/>
              <a:t>6. </a:t>
            </a:r>
            <a:r>
              <a:rPr lang="zh-CN" altLang="en-US" sz="1200" dirty="0"/>
              <a:t>捐赠</a:t>
            </a:r>
            <a:r>
              <a:rPr lang="en-US" altLang="zh-CN" sz="1200" dirty="0"/>
              <a:t>: </a:t>
            </a:r>
            <a:r>
              <a:rPr lang="zh-CN" altLang="en-US" sz="1200" dirty="0"/>
              <a:t>用户可以通过系统捐赠钱财物品，系统会及时处理并用于猫咪饮食医疗。</a:t>
            </a:r>
            <a:br>
              <a:rPr lang="zh-CN" altLang="en-US" sz="1200" dirty="0"/>
            </a:br>
            <a:br>
              <a:rPr lang="zh-CN" altLang="en-US" sz="1200" dirty="0"/>
            </a:br>
            <a:r>
              <a:rPr lang="en-US" altLang="zh-CN" sz="1200" dirty="0"/>
              <a:t>7. </a:t>
            </a:r>
            <a:r>
              <a:rPr lang="zh-CN" altLang="en-US" sz="1200" dirty="0"/>
              <a:t>互动与宣传</a:t>
            </a:r>
            <a:r>
              <a:rPr lang="en-US" altLang="zh-CN" sz="1200" dirty="0"/>
              <a:t>: </a:t>
            </a:r>
            <a:r>
              <a:rPr lang="zh-CN" altLang="en-US" sz="1200" dirty="0"/>
              <a:t>系统可推送校园猫咪相关的活动信息、资讯等，增加用户的参与度，促进大家对猫咪保护的意识和行动。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项目应用技术</a:t>
            </a:r>
            <a:endParaRPr lang="zh-CN" altLang="en-US" sz="48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189805" y="1936426"/>
            <a:ext cx="8198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1.springboot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简化对项目的搭建，运行，调试，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maven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等对项目的管理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2.mybatis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对数据库的操作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3.springSecurity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jwt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实现用户登录和权限认证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4.vue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简化前端开发，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elmentUI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美化组件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5.vue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路由灵活管理导航，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vuex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轻松实现数据共享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0688" y="685023"/>
            <a:ext cx="310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应用技术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1268248" y="545678"/>
            <a:ext cx="490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24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数据库结构</a:t>
            </a:r>
            <a:endParaRPr lang="zh-CN" altLang="en-US" sz="24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127" y="1603299"/>
            <a:ext cx="3352972" cy="190509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343" y="286581"/>
            <a:ext cx="7474334" cy="1441524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835" y="3231890"/>
            <a:ext cx="7110688" cy="3450190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343" y="1916557"/>
            <a:ext cx="6832951" cy="12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项目功能展示</a:t>
            </a:r>
            <a:endParaRPr lang="zh-CN" altLang="en-US" sz="48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3468" y="616722"/>
            <a:ext cx="3577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用户注册登录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7" y="1727077"/>
            <a:ext cx="6117568" cy="36537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301" y="1294112"/>
            <a:ext cx="4756394" cy="4584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2625" y="608731"/>
            <a:ext cx="508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个人信息展示与修改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25" y="1056259"/>
            <a:ext cx="8337979" cy="5696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477044" y="1759340"/>
            <a:ext cx="185863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/>
            <a:r>
              <a:rPr lang="zh-CN" altLang="en-US" sz="6000" b="1" spc="-300" dirty="0">
                <a:ln w="0"/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zh-CN" altLang="en-US" sz="6000" b="1" spc="-300" dirty="0">
              <a:ln w="0"/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48961" y="2717458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b="1" spc="6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b="1" spc="6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298257" y="2255966"/>
            <a:ext cx="252000" cy="252000"/>
            <a:chOff x="2536529" y="3702471"/>
            <a:chExt cx="545036" cy="553134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2536529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/>
          </p:nvSpPr>
          <p:spPr bwMode="auto">
            <a:xfrm>
              <a:off x="2620404" y="3860503"/>
              <a:ext cx="377285" cy="237070"/>
            </a:xfrm>
            <a:custGeom>
              <a:avLst/>
              <a:gdLst>
                <a:gd name="T0" fmla="*/ 73 w 76"/>
                <a:gd name="T1" fmla="*/ 43 h 50"/>
                <a:gd name="T2" fmla="*/ 62 w 76"/>
                <a:gd name="T3" fmla="*/ 43 h 50"/>
                <a:gd name="T4" fmla="*/ 72 w 76"/>
                <a:gd name="T5" fmla="*/ 33 h 50"/>
                <a:gd name="T6" fmla="*/ 72 w 76"/>
                <a:gd name="T7" fmla="*/ 11 h 50"/>
                <a:gd name="T8" fmla="*/ 61 w 76"/>
                <a:gd name="T9" fmla="*/ 0 h 50"/>
                <a:gd name="T10" fmla="*/ 15 w 76"/>
                <a:gd name="T11" fmla="*/ 0 h 50"/>
                <a:gd name="T12" fmla="*/ 4 w 76"/>
                <a:gd name="T13" fmla="*/ 11 h 50"/>
                <a:gd name="T14" fmla="*/ 4 w 76"/>
                <a:gd name="T15" fmla="*/ 33 h 50"/>
                <a:gd name="T16" fmla="*/ 13 w 76"/>
                <a:gd name="T17" fmla="*/ 43 h 50"/>
                <a:gd name="T18" fmla="*/ 3 w 76"/>
                <a:gd name="T19" fmla="*/ 43 h 50"/>
                <a:gd name="T20" fmla="*/ 0 w 76"/>
                <a:gd name="T21" fmla="*/ 46 h 50"/>
                <a:gd name="T22" fmla="*/ 0 w 76"/>
                <a:gd name="T23" fmla="*/ 47 h 50"/>
                <a:gd name="T24" fmla="*/ 3 w 76"/>
                <a:gd name="T25" fmla="*/ 50 h 50"/>
                <a:gd name="T26" fmla="*/ 73 w 76"/>
                <a:gd name="T27" fmla="*/ 50 h 50"/>
                <a:gd name="T28" fmla="*/ 76 w 76"/>
                <a:gd name="T29" fmla="*/ 47 h 50"/>
                <a:gd name="T30" fmla="*/ 76 w 76"/>
                <a:gd name="T31" fmla="*/ 46 h 50"/>
                <a:gd name="T32" fmla="*/ 73 w 76"/>
                <a:gd name="T33" fmla="*/ 43 h 50"/>
                <a:gd name="T34" fmla="*/ 11 w 76"/>
                <a:gd name="T35" fmla="*/ 33 h 50"/>
                <a:gd name="T36" fmla="*/ 11 w 76"/>
                <a:gd name="T37" fmla="*/ 11 h 50"/>
                <a:gd name="T38" fmla="*/ 15 w 76"/>
                <a:gd name="T39" fmla="*/ 7 h 50"/>
                <a:gd name="T40" fmla="*/ 61 w 76"/>
                <a:gd name="T41" fmla="*/ 7 h 50"/>
                <a:gd name="T42" fmla="*/ 65 w 76"/>
                <a:gd name="T43" fmla="*/ 11 h 50"/>
                <a:gd name="T44" fmla="*/ 65 w 76"/>
                <a:gd name="T45" fmla="*/ 33 h 50"/>
                <a:gd name="T46" fmla="*/ 61 w 76"/>
                <a:gd name="T47" fmla="*/ 37 h 50"/>
                <a:gd name="T48" fmla="*/ 15 w 76"/>
                <a:gd name="T49" fmla="*/ 37 h 50"/>
                <a:gd name="T50" fmla="*/ 11 w 76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50">
                  <a:moveTo>
                    <a:pt x="73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7" y="43"/>
                    <a:pt x="72" y="38"/>
                    <a:pt x="72" y="33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4" y="5"/>
                    <a:pt x="4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8"/>
                    <a:pt x="8" y="43"/>
                    <a:pt x="1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4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6" y="49"/>
                    <a:pt x="76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4" y="43"/>
                    <a:pt x="73" y="43"/>
                  </a:cubicBezTo>
                  <a:close/>
                  <a:moveTo>
                    <a:pt x="11" y="3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2" y="7"/>
                    <a:pt x="1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7"/>
                    <a:pt x="65" y="9"/>
                    <a:pt x="65" y="1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5"/>
                    <a:pt x="63" y="37"/>
                    <a:pt x="61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1" y="35"/>
                    <a:pt x="1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02916" y="2255966"/>
            <a:ext cx="252000" cy="252000"/>
            <a:chOff x="4205553" y="3702471"/>
            <a:chExt cx="545036" cy="553134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205553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356848" y="3791564"/>
              <a:ext cx="269741" cy="369506"/>
            </a:xfrm>
            <a:custGeom>
              <a:avLst/>
              <a:gdLst>
                <a:gd name="T0" fmla="*/ 30 w 48"/>
                <a:gd name="T1" fmla="*/ 68 h 68"/>
                <a:gd name="T2" fmla="*/ 27 w 48"/>
                <a:gd name="T3" fmla="*/ 67 h 68"/>
                <a:gd name="T4" fmla="*/ 18 w 48"/>
                <a:gd name="T5" fmla="*/ 52 h 68"/>
                <a:gd name="T6" fmla="*/ 11 w 48"/>
                <a:gd name="T7" fmla="*/ 56 h 68"/>
                <a:gd name="T8" fmla="*/ 7 w 48"/>
                <a:gd name="T9" fmla="*/ 56 h 68"/>
                <a:gd name="T10" fmla="*/ 5 w 48"/>
                <a:gd name="T11" fmla="*/ 53 h 68"/>
                <a:gd name="T12" fmla="*/ 0 w 48"/>
                <a:gd name="T13" fmla="*/ 4 h 68"/>
                <a:gd name="T14" fmla="*/ 2 w 48"/>
                <a:gd name="T15" fmla="*/ 1 h 68"/>
                <a:gd name="T16" fmla="*/ 6 w 48"/>
                <a:gd name="T17" fmla="*/ 1 h 68"/>
                <a:gd name="T18" fmla="*/ 46 w 48"/>
                <a:gd name="T19" fmla="*/ 30 h 68"/>
                <a:gd name="T20" fmla="*/ 48 w 48"/>
                <a:gd name="T21" fmla="*/ 33 h 68"/>
                <a:gd name="T22" fmla="*/ 46 w 48"/>
                <a:gd name="T23" fmla="*/ 36 h 68"/>
                <a:gd name="T24" fmla="*/ 38 w 48"/>
                <a:gd name="T25" fmla="*/ 40 h 68"/>
                <a:gd name="T26" fmla="*/ 47 w 48"/>
                <a:gd name="T27" fmla="*/ 55 h 68"/>
                <a:gd name="T28" fmla="*/ 47 w 48"/>
                <a:gd name="T29" fmla="*/ 58 h 68"/>
                <a:gd name="T30" fmla="*/ 46 w 48"/>
                <a:gd name="T31" fmla="*/ 60 h 68"/>
                <a:gd name="T32" fmla="*/ 32 w 48"/>
                <a:gd name="T33" fmla="*/ 68 h 68"/>
                <a:gd name="T34" fmla="*/ 30 w 48"/>
                <a:gd name="T35" fmla="*/ 68 h 68"/>
                <a:gd name="T36" fmla="*/ 20 w 48"/>
                <a:gd name="T37" fmla="*/ 43 h 68"/>
                <a:gd name="T38" fmla="*/ 23 w 48"/>
                <a:gd name="T39" fmla="*/ 45 h 68"/>
                <a:gd name="T40" fmla="*/ 31 w 48"/>
                <a:gd name="T41" fmla="*/ 60 h 68"/>
                <a:gd name="T42" fmla="*/ 39 w 48"/>
                <a:gd name="T43" fmla="*/ 56 h 68"/>
                <a:gd name="T44" fmla="*/ 30 w 48"/>
                <a:gd name="T45" fmla="*/ 41 h 68"/>
                <a:gd name="T46" fmla="*/ 30 w 48"/>
                <a:gd name="T47" fmla="*/ 38 h 68"/>
                <a:gd name="T48" fmla="*/ 32 w 48"/>
                <a:gd name="T49" fmla="*/ 36 h 68"/>
                <a:gd name="T50" fmla="*/ 38 w 48"/>
                <a:gd name="T51" fmla="*/ 32 h 68"/>
                <a:gd name="T52" fmla="*/ 8 w 48"/>
                <a:gd name="T53" fmla="*/ 11 h 68"/>
                <a:gd name="T54" fmla="*/ 12 w 48"/>
                <a:gd name="T55" fmla="*/ 47 h 68"/>
                <a:gd name="T56" fmla="*/ 18 w 48"/>
                <a:gd name="T57" fmla="*/ 44 h 68"/>
                <a:gd name="T58" fmla="*/ 20 w 48"/>
                <a:gd name="T59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68">
                  <a:moveTo>
                    <a:pt x="30" y="68"/>
                  </a:moveTo>
                  <a:cubicBezTo>
                    <a:pt x="29" y="68"/>
                    <a:pt x="28" y="68"/>
                    <a:pt x="27" y="6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7"/>
                    <a:pt x="7" y="56"/>
                  </a:cubicBezTo>
                  <a:cubicBezTo>
                    <a:pt x="6" y="56"/>
                    <a:pt x="5" y="55"/>
                    <a:pt x="5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2"/>
                    <a:pt x="48" y="33"/>
                  </a:cubicBezTo>
                  <a:cubicBezTo>
                    <a:pt x="48" y="34"/>
                    <a:pt x="47" y="35"/>
                    <a:pt x="46" y="36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8" y="57"/>
                    <a:pt x="47" y="58"/>
                  </a:cubicBezTo>
                  <a:cubicBezTo>
                    <a:pt x="47" y="59"/>
                    <a:pt x="47" y="59"/>
                    <a:pt x="46" y="60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lose/>
                  <a:moveTo>
                    <a:pt x="20" y="43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39"/>
                    <a:pt x="30" y="38"/>
                  </a:cubicBezTo>
                  <a:cubicBezTo>
                    <a:pt x="30" y="37"/>
                    <a:pt x="31" y="36"/>
                    <a:pt x="32" y="3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9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07575" y="2255966"/>
            <a:ext cx="252000" cy="252000"/>
            <a:chOff x="3391510" y="3702471"/>
            <a:chExt cx="545036" cy="553134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3391510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461686" y="3801159"/>
              <a:ext cx="404683" cy="285019"/>
            </a:xfrm>
            <a:custGeom>
              <a:avLst/>
              <a:gdLst>
                <a:gd name="T0" fmla="*/ 62 w 75"/>
                <a:gd name="T1" fmla="*/ 6 h 56"/>
                <a:gd name="T2" fmla="*/ 62 w 75"/>
                <a:gd name="T3" fmla="*/ 4 h 56"/>
                <a:gd name="T4" fmla="*/ 58 w 75"/>
                <a:gd name="T5" fmla="*/ 0 h 56"/>
                <a:gd name="T6" fmla="*/ 53 w 75"/>
                <a:gd name="T7" fmla="*/ 0 h 56"/>
                <a:gd name="T8" fmla="*/ 49 w 75"/>
                <a:gd name="T9" fmla="*/ 4 h 56"/>
                <a:gd name="T10" fmla="*/ 49 w 75"/>
                <a:gd name="T11" fmla="*/ 6 h 56"/>
                <a:gd name="T12" fmla="*/ 14 w 75"/>
                <a:gd name="T13" fmla="*/ 6 h 56"/>
                <a:gd name="T14" fmla="*/ 0 w 75"/>
                <a:gd name="T15" fmla="*/ 20 h 56"/>
                <a:gd name="T16" fmla="*/ 0 w 75"/>
                <a:gd name="T17" fmla="*/ 42 h 56"/>
                <a:gd name="T18" fmla="*/ 14 w 75"/>
                <a:gd name="T19" fmla="*/ 56 h 56"/>
                <a:gd name="T20" fmla="*/ 61 w 75"/>
                <a:gd name="T21" fmla="*/ 56 h 56"/>
                <a:gd name="T22" fmla="*/ 75 w 75"/>
                <a:gd name="T23" fmla="*/ 42 h 56"/>
                <a:gd name="T24" fmla="*/ 75 w 75"/>
                <a:gd name="T25" fmla="*/ 20 h 56"/>
                <a:gd name="T26" fmla="*/ 62 w 75"/>
                <a:gd name="T27" fmla="*/ 6 h 56"/>
                <a:gd name="T28" fmla="*/ 14 w 75"/>
                <a:gd name="T29" fmla="*/ 12 h 56"/>
                <a:gd name="T30" fmla="*/ 61 w 75"/>
                <a:gd name="T31" fmla="*/ 12 h 56"/>
                <a:gd name="T32" fmla="*/ 68 w 75"/>
                <a:gd name="T33" fmla="*/ 20 h 56"/>
                <a:gd name="T34" fmla="*/ 68 w 75"/>
                <a:gd name="T35" fmla="*/ 27 h 56"/>
                <a:gd name="T36" fmla="*/ 52 w 75"/>
                <a:gd name="T37" fmla="*/ 27 h 56"/>
                <a:gd name="T38" fmla="*/ 38 w 75"/>
                <a:gd name="T39" fmla="*/ 16 h 56"/>
                <a:gd name="T40" fmla="*/ 23 w 75"/>
                <a:gd name="T41" fmla="*/ 27 h 56"/>
                <a:gd name="T42" fmla="*/ 7 w 75"/>
                <a:gd name="T43" fmla="*/ 27 h 56"/>
                <a:gd name="T44" fmla="*/ 7 w 75"/>
                <a:gd name="T45" fmla="*/ 20 h 56"/>
                <a:gd name="T46" fmla="*/ 14 w 75"/>
                <a:gd name="T47" fmla="*/ 12 h 56"/>
                <a:gd name="T48" fmla="*/ 46 w 75"/>
                <a:gd name="T49" fmla="*/ 31 h 56"/>
                <a:gd name="T50" fmla="*/ 38 w 75"/>
                <a:gd name="T51" fmla="*/ 39 h 56"/>
                <a:gd name="T52" fmla="*/ 30 w 75"/>
                <a:gd name="T53" fmla="*/ 31 h 56"/>
                <a:gd name="T54" fmla="*/ 38 w 75"/>
                <a:gd name="T55" fmla="*/ 23 h 56"/>
                <a:gd name="T56" fmla="*/ 46 w 75"/>
                <a:gd name="T57" fmla="*/ 31 h 56"/>
                <a:gd name="T58" fmla="*/ 61 w 75"/>
                <a:gd name="T59" fmla="*/ 49 h 56"/>
                <a:gd name="T60" fmla="*/ 14 w 75"/>
                <a:gd name="T61" fmla="*/ 49 h 56"/>
                <a:gd name="T62" fmla="*/ 7 w 75"/>
                <a:gd name="T63" fmla="*/ 42 h 56"/>
                <a:gd name="T64" fmla="*/ 7 w 75"/>
                <a:gd name="T65" fmla="*/ 34 h 56"/>
                <a:gd name="T66" fmla="*/ 23 w 75"/>
                <a:gd name="T67" fmla="*/ 34 h 56"/>
                <a:gd name="T68" fmla="*/ 38 w 75"/>
                <a:gd name="T69" fmla="*/ 46 h 56"/>
                <a:gd name="T70" fmla="*/ 52 w 75"/>
                <a:gd name="T71" fmla="*/ 34 h 56"/>
                <a:gd name="T72" fmla="*/ 68 w 75"/>
                <a:gd name="T73" fmla="*/ 34 h 56"/>
                <a:gd name="T74" fmla="*/ 68 w 75"/>
                <a:gd name="T75" fmla="*/ 42 h 56"/>
                <a:gd name="T76" fmla="*/ 61 w 75"/>
                <a:gd name="T77" fmla="*/ 49 h 56"/>
                <a:gd name="T78" fmla="*/ 59 w 75"/>
                <a:gd name="T79" fmla="*/ 23 h 56"/>
                <a:gd name="T80" fmla="*/ 58 w 75"/>
                <a:gd name="T81" fmla="*/ 23 h 56"/>
                <a:gd name="T82" fmla="*/ 55 w 75"/>
                <a:gd name="T83" fmla="*/ 20 h 56"/>
                <a:gd name="T84" fmla="*/ 55 w 75"/>
                <a:gd name="T85" fmla="*/ 19 h 56"/>
                <a:gd name="T86" fmla="*/ 58 w 75"/>
                <a:gd name="T87" fmla="*/ 16 h 56"/>
                <a:gd name="T88" fmla="*/ 59 w 75"/>
                <a:gd name="T89" fmla="*/ 16 h 56"/>
                <a:gd name="T90" fmla="*/ 62 w 75"/>
                <a:gd name="T91" fmla="*/ 19 h 56"/>
                <a:gd name="T92" fmla="*/ 62 w 75"/>
                <a:gd name="T93" fmla="*/ 20 h 56"/>
                <a:gd name="T94" fmla="*/ 59 w 75"/>
                <a:gd name="T9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56">
                  <a:moveTo>
                    <a:pt x="62" y="6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"/>
                    <a:pt x="60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6" y="6"/>
                    <a:pt x="0" y="12"/>
                    <a:pt x="0" y="2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9" y="56"/>
                    <a:pt x="75" y="50"/>
                    <a:pt x="75" y="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2"/>
                    <a:pt x="69" y="6"/>
                    <a:pt x="62" y="6"/>
                  </a:cubicBezTo>
                  <a:close/>
                  <a:moveTo>
                    <a:pt x="14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12"/>
                    <a:pt x="68" y="16"/>
                    <a:pt x="68" y="2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1"/>
                    <a:pt x="45" y="16"/>
                    <a:pt x="38" y="16"/>
                  </a:cubicBezTo>
                  <a:cubicBezTo>
                    <a:pt x="31" y="16"/>
                    <a:pt x="25" y="21"/>
                    <a:pt x="23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6"/>
                    <a:pt x="10" y="12"/>
                    <a:pt x="14" y="12"/>
                  </a:cubicBezTo>
                  <a:close/>
                  <a:moveTo>
                    <a:pt x="46" y="31"/>
                  </a:moveTo>
                  <a:cubicBezTo>
                    <a:pt x="46" y="35"/>
                    <a:pt x="42" y="39"/>
                    <a:pt x="38" y="39"/>
                  </a:cubicBezTo>
                  <a:cubicBezTo>
                    <a:pt x="33" y="39"/>
                    <a:pt x="30" y="35"/>
                    <a:pt x="30" y="31"/>
                  </a:cubicBezTo>
                  <a:cubicBezTo>
                    <a:pt x="30" y="26"/>
                    <a:pt x="33" y="23"/>
                    <a:pt x="38" y="23"/>
                  </a:cubicBezTo>
                  <a:cubicBezTo>
                    <a:pt x="42" y="23"/>
                    <a:pt x="46" y="26"/>
                    <a:pt x="46" y="31"/>
                  </a:cubicBezTo>
                  <a:close/>
                  <a:moveTo>
                    <a:pt x="61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0" y="49"/>
                    <a:pt x="7" y="46"/>
                    <a:pt x="7" y="4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41"/>
                    <a:pt x="31" y="46"/>
                    <a:pt x="38" y="46"/>
                  </a:cubicBezTo>
                  <a:cubicBezTo>
                    <a:pt x="45" y="46"/>
                    <a:pt x="50" y="41"/>
                    <a:pt x="52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6"/>
                    <a:pt x="65" y="49"/>
                    <a:pt x="61" y="4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5" y="21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7"/>
                    <a:pt x="56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1" y="16"/>
                    <a:pt x="62" y="17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1" y="23"/>
                    <a:pt x="5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523006" y="2196048"/>
            <a:ext cx="4845322" cy="612001"/>
            <a:chOff x="5523006" y="2196048"/>
            <a:chExt cx="4845322" cy="612001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9921" y="2196048"/>
              <a:ext cx="3898407" cy="576000"/>
              <a:chOff x="1870869" y="2246068"/>
              <a:chExt cx="2662238" cy="450361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1870869" y="2246068"/>
                <a:ext cx="2662238" cy="45036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flipH="1">
                <a:off x="2180854" y="2291059"/>
                <a:ext cx="977346" cy="360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系统简介</a:t>
                </a:r>
                <a:endParaRPr lang="zh-CN" altLang="en-US" sz="2400" b="0" dirty="0">
                  <a:ln w="6350">
                    <a:noFill/>
                  </a:ln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5523006" y="2232049"/>
              <a:ext cx="615304" cy="576000"/>
              <a:chOff x="5523005" y="2186837"/>
              <a:chExt cx="686083" cy="642258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523007" y="3101252"/>
            <a:ext cx="4845321" cy="582002"/>
            <a:chOff x="5523007" y="3101252"/>
            <a:chExt cx="4845321" cy="582002"/>
          </a:xfrm>
        </p:grpSpPr>
        <p:grpSp>
          <p:nvGrpSpPr>
            <p:cNvPr id="18" name="组合 17"/>
            <p:cNvGrpSpPr/>
            <p:nvPr/>
          </p:nvGrpSpPr>
          <p:grpSpPr>
            <a:xfrm>
              <a:off x="6469921" y="3101252"/>
              <a:ext cx="3898407" cy="576000"/>
              <a:chOff x="1870869" y="2922659"/>
              <a:chExt cx="2662238" cy="476853"/>
            </a:xfrm>
          </p:grpSpPr>
          <p:sp>
            <p:nvSpPr>
              <p:cNvPr id="19" name="矩形 18"/>
              <p:cNvSpPr/>
              <p:nvPr/>
            </p:nvSpPr>
            <p:spPr>
              <a:xfrm flipH="1">
                <a:off x="1870869" y="2922659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 flipH="1">
                <a:off x="2180854" y="2967650"/>
                <a:ext cx="977346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项目架构</a:t>
                </a:r>
                <a:endParaRPr lang="zh-CN" altLang="en-US" sz="2400" b="0" dirty="0">
                  <a:ln w="6350">
                    <a:noFill/>
                  </a:ln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5523007" y="3107254"/>
              <a:ext cx="615304" cy="576000"/>
              <a:chOff x="5523005" y="2186837"/>
              <a:chExt cx="686083" cy="642258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5523007" y="3970456"/>
            <a:ext cx="4845321" cy="588003"/>
            <a:chOff x="5523007" y="3970456"/>
            <a:chExt cx="4845321" cy="588003"/>
          </a:xfrm>
        </p:grpSpPr>
        <p:grpSp>
          <p:nvGrpSpPr>
            <p:cNvPr id="21" name="组合 20"/>
            <p:cNvGrpSpPr/>
            <p:nvPr/>
          </p:nvGrpSpPr>
          <p:grpSpPr>
            <a:xfrm>
              <a:off x="6469921" y="3970456"/>
              <a:ext cx="3898407" cy="576000"/>
              <a:chOff x="1870869" y="3599250"/>
              <a:chExt cx="2662238" cy="476853"/>
            </a:xfrm>
          </p:grpSpPr>
          <p:sp>
            <p:nvSpPr>
              <p:cNvPr id="22" name="矩形 21"/>
              <p:cNvSpPr/>
              <p:nvPr/>
            </p:nvSpPr>
            <p:spPr>
              <a:xfrm flipH="1">
                <a:off x="1870869" y="3599250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 flipH="1">
                <a:off x="2180854" y="3644241"/>
                <a:ext cx="1402964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项目应用技术</a:t>
                </a:r>
                <a:endParaRPr lang="zh-CN" altLang="en-US" sz="2400" b="0" dirty="0">
                  <a:ln w="6350">
                    <a:noFill/>
                  </a:ln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5523007" y="3982459"/>
              <a:ext cx="615304" cy="576000"/>
              <a:chOff x="5523005" y="2186837"/>
              <a:chExt cx="686083" cy="642258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5523007" y="4839660"/>
            <a:ext cx="4845320" cy="594003"/>
            <a:chOff x="5523007" y="4839660"/>
            <a:chExt cx="4845320" cy="594003"/>
          </a:xfrm>
        </p:grpSpPr>
        <p:grpSp>
          <p:nvGrpSpPr>
            <p:cNvPr id="24" name="组合 23"/>
            <p:cNvGrpSpPr/>
            <p:nvPr/>
          </p:nvGrpSpPr>
          <p:grpSpPr>
            <a:xfrm>
              <a:off x="6469921" y="4839660"/>
              <a:ext cx="3898406" cy="576000"/>
              <a:chOff x="1870869" y="4275841"/>
              <a:chExt cx="2662238" cy="476853"/>
            </a:xfrm>
          </p:grpSpPr>
          <p:sp>
            <p:nvSpPr>
              <p:cNvPr id="25" name="矩形 24"/>
              <p:cNvSpPr/>
              <p:nvPr/>
            </p:nvSpPr>
            <p:spPr>
              <a:xfrm flipH="1">
                <a:off x="1870869" y="4275841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flipH="1">
                <a:off x="2180854" y="4320832"/>
                <a:ext cx="1402964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系统功能展示</a:t>
                </a:r>
                <a:endParaRPr lang="zh-CN" altLang="en-US" sz="2400" b="0" dirty="0">
                  <a:ln w="6350">
                    <a:noFill/>
                  </a:ln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523007" y="4857663"/>
              <a:ext cx="615304" cy="576000"/>
              <a:chOff x="5523005" y="2186837"/>
              <a:chExt cx="686083" cy="64225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04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26485" y="577164"/>
            <a:ext cx="401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头像上传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1" y="1566629"/>
            <a:ext cx="10573293" cy="4324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26485" y="577164"/>
            <a:ext cx="401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修改密码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58" y="1594411"/>
            <a:ext cx="9093667" cy="3968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2118" y="338073"/>
            <a:ext cx="401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领养信息添加地址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59" y="898733"/>
            <a:ext cx="10027165" cy="44007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9" y="4482612"/>
            <a:ext cx="8591992" cy="2317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8361" y="621548"/>
            <a:ext cx="401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发布猫咪信息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56" y="1193415"/>
            <a:ext cx="10116070" cy="5569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4977" y="615500"/>
            <a:ext cx="520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管理员管理用户信息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9" y="1752587"/>
            <a:ext cx="10903510" cy="341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94065" y="645392"/>
            <a:ext cx="520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管理员管理猫咪信息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04" y="1203909"/>
            <a:ext cx="7754340" cy="5179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4844" y="695210"/>
            <a:ext cx="480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评论功能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2" y="1226059"/>
            <a:ext cx="7156579" cy="5418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4844" y="695210"/>
            <a:ext cx="480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志愿者招募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2" y="1873751"/>
            <a:ext cx="10243076" cy="3664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4844" y="695210"/>
            <a:ext cx="480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关于我们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95" y="1274735"/>
            <a:ext cx="6812890" cy="482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4844" y="695210"/>
            <a:ext cx="480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</a:rPr>
              <a:t>地图功能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26870" y="1586230"/>
            <a:ext cx="8210550" cy="613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691562" y="40248"/>
            <a:ext cx="283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项目分工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151" y="1683140"/>
            <a:ext cx="6863063" cy="243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张茜颖：前端及文档编写，数据库编写，软件测试</a:t>
            </a:r>
            <a:endParaRPr lang="en-US" altLang="zh-CN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侯妍之：后端及文档编写，数据库设计，软件测试</a:t>
            </a:r>
            <a:endParaRPr lang="en-US" altLang="zh-CN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张芬芳：后端及文档编写，</a:t>
            </a:r>
            <a:r>
              <a:rPr lang="en-US" altLang="zh-CN" dirty="0"/>
              <a:t>PPT</a:t>
            </a:r>
            <a:r>
              <a:rPr lang="zh-CN" altLang="en-US" dirty="0"/>
              <a:t>编写，软件测试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6710" y="411480"/>
            <a:ext cx="9144000" cy="1454785"/>
          </a:xfrm>
        </p:spPr>
        <p:txBody>
          <a:bodyPr/>
          <a:p>
            <a:pPr algn="l"/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界面展示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6510" y="2794318"/>
            <a:ext cx="9144000" cy="1655762"/>
          </a:xfrm>
        </p:spPr>
        <p:txBody>
          <a:bodyPr/>
          <a:p>
            <a:pPr algn="l"/>
            <a:r>
              <a:rPr lang="zh-CN" altLang="en-US"/>
              <a:t>akane</a:t>
            </a:r>
            <a:r>
              <a:rPr lang="en-US" altLang="zh-CN"/>
              <a:t>  </a:t>
            </a:r>
            <a:r>
              <a:rPr lang="zh-CN" altLang="en-US"/>
              <a:t> aa123456 </a:t>
            </a:r>
            <a:r>
              <a:rPr lang="en-US" altLang="zh-CN"/>
              <a:t>     </a:t>
            </a:r>
            <a:r>
              <a:rPr lang="zh-CN" altLang="en-US"/>
              <a:t>管理员</a:t>
            </a:r>
            <a:endParaRPr lang="zh-CN" altLang="en-US"/>
          </a:p>
          <a:p>
            <a:pPr algn="l"/>
            <a:r>
              <a:rPr lang="zh-CN" altLang="en-US"/>
              <a:t>zqy </a:t>
            </a:r>
            <a:r>
              <a:rPr lang="en-US" altLang="zh-CN"/>
              <a:t>      </a:t>
            </a:r>
            <a:r>
              <a:rPr lang="zh-CN" altLang="en-US"/>
              <a:t>zqy123456 </a:t>
            </a:r>
            <a:r>
              <a:rPr lang="en-US" altLang="zh-CN"/>
              <a:t>    </a:t>
            </a:r>
            <a:r>
              <a:rPr lang="zh-CN" altLang="en-US"/>
              <a:t>普通用户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5880405" y="50342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汇报人：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文本框 137"/>
          <p:cNvSpPr txBox="1"/>
          <p:nvPr/>
        </p:nvSpPr>
        <p:spPr>
          <a:xfrm>
            <a:off x="3418945" y="2701592"/>
            <a:ext cx="5028443" cy="132343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b="1" spc="0">
                <a:ln w="0"/>
                <a:solidFill>
                  <a:schemeClr val="accent5">
                    <a:lumMod val="50000"/>
                  </a:schemeClr>
                </a:solidFill>
                <a:cs typeface="+mn-ea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dirty="0">
                <a:sym typeface="+mn-lt"/>
              </a:rPr>
              <a:t>感谢观看</a:t>
            </a:r>
            <a:endParaRPr lang="zh-CN" altLang="en-US" sz="800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813489" y="373219"/>
            <a:ext cx="490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为校园猫咪设计的管理平台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08" y="1641865"/>
            <a:ext cx="7908486" cy="378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</a:t>
            </a:r>
            <a:r>
              <a:rPr lang="zh-CN" altLang="en-US" sz="1600" dirty="0"/>
              <a:t>该平台汇集了志愿者、动物保护组织和校园相关工作人员，共同关注并改善校园内流浪猫的生存环境和管理情况。通过西柚猫咪平台，用户可以记录并管理校园内各个区域的流浪猫群体数量、健康状况、领养情况等信息，实现对流浪猫群体的全面管理和监控。同时，平台也提供领养、捐助、义工申请等功能，鼓励更多人参与到校园流浪猫的关爱工作中。通过西柚猫咪，我们希望能够建立一个更加友善、协调的校园流浪猫管理机制，让这些可爱的小猫咪们得到更好的关爱和生活条件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       我们的项目</a:t>
            </a:r>
            <a:r>
              <a:rPr lang="zh-CN" altLang="en-US" sz="1600" dirty="0">
                <a:latin typeface="+mj-ea"/>
                <a:ea typeface="+mj-ea"/>
              </a:rPr>
              <a:t>整个项目采用</a:t>
            </a:r>
            <a:r>
              <a:rPr lang="en-US" altLang="zh-CN" sz="1600" dirty="0">
                <a:latin typeface="+mj-ea"/>
                <a:ea typeface="+mj-ea"/>
              </a:rPr>
              <a:t>B/S</a:t>
            </a:r>
            <a:r>
              <a:rPr lang="zh-CN" altLang="en-US" sz="1600" dirty="0">
                <a:latin typeface="+mj-ea"/>
                <a:ea typeface="+mj-ea"/>
              </a:rPr>
              <a:t>架构实现了一个</a:t>
            </a:r>
            <a:r>
              <a:rPr lang="en-US" altLang="zh-CN" sz="1600" dirty="0">
                <a:latin typeface="+mj-ea"/>
                <a:ea typeface="+mj-ea"/>
              </a:rPr>
              <a:t>“</a:t>
            </a:r>
            <a:r>
              <a:rPr lang="zh-CN" altLang="en-US" sz="1600" dirty="0">
                <a:latin typeface="+mj-ea"/>
                <a:ea typeface="+mj-ea"/>
              </a:rPr>
              <a:t>猫咪管理系统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en-US" sz="1600" dirty="0">
                <a:latin typeface="+mj-ea"/>
                <a:ea typeface="+mj-ea"/>
              </a:rPr>
              <a:t>，后端分为</a:t>
            </a:r>
            <a:r>
              <a:rPr lang="en-US" altLang="zh-CN" sz="1600" dirty="0">
                <a:latin typeface="+mj-ea"/>
                <a:ea typeface="+mj-ea"/>
              </a:rPr>
              <a:t>common</a:t>
            </a:r>
            <a:r>
              <a:rPr lang="zh-CN" altLang="en-US" sz="1600" dirty="0">
                <a:latin typeface="+mj-ea"/>
                <a:ea typeface="+mj-ea"/>
              </a:rPr>
              <a:t>包、</a:t>
            </a:r>
            <a:r>
              <a:rPr lang="en-US" altLang="zh-CN" sz="1600" dirty="0">
                <a:latin typeface="+mj-ea"/>
                <a:ea typeface="+mj-ea"/>
              </a:rPr>
              <a:t>controller</a:t>
            </a:r>
            <a:r>
              <a:rPr lang="zh-CN" altLang="en-US" sz="1600" dirty="0">
                <a:latin typeface="+mj-ea"/>
                <a:ea typeface="+mj-ea"/>
              </a:rPr>
              <a:t>层（控制层）、</a:t>
            </a:r>
            <a:r>
              <a:rPr lang="en-US" altLang="zh-CN" sz="1600" dirty="0">
                <a:latin typeface="+mj-ea"/>
                <a:ea typeface="+mj-ea"/>
              </a:rPr>
              <a:t>Dao</a:t>
            </a:r>
            <a:r>
              <a:rPr lang="zh-CN" altLang="en-US" sz="1600" dirty="0">
                <a:latin typeface="+mj-ea"/>
                <a:ea typeface="+mj-ea"/>
              </a:rPr>
              <a:t>层（持久层）、</a:t>
            </a:r>
            <a:r>
              <a:rPr lang="en-US" altLang="zh-CN" sz="1600" dirty="0">
                <a:latin typeface="+mj-ea"/>
                <a:ea typeface="+mj-ea"/>
              </a:rPr>
              <a:t>Service</a:t>
            </a:r>
            <a:r>
              <a:rPr lang="zh-CN" altLang="en-US" sz="1600" dirty="0">
                <a:latin typeface="+mj-ea"/>
                <a:ea typeface="+mj-ea"/>
              </a:rPr>
              <a:t>层（业务层）、</a:t>
            </a:r>
            <a:r>
              <a:rPr lang="en-US" altLang="zh-CN" sz="1600" dirty="0">
                <a:latin typeface="+mj-ea"/>
                <a:ea typeface="+mj-ea"/>
              </a:rPr>
              <a:t>Security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1440772" y="531513"/>
            <a:ext cx="490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需求分析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55" y="1226396"/>
            <a:ext cx="6635158" cy="5510881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7250307" y="1357627"/>
            <a:ext cx="4534738" cy="522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平台能够储存个人的信息，需要注册或登录账号，来完成身份绑定，同时管理员可以对用户信息进行管理。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用户可以捐赠金钱或物资，这些将用于猫咪的饮食、医疗等。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管理员发布宣传教育内容，对用户进行相关科普。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管理员发布志愿者招募信息，用户可以选择成为志愿者。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管理员需要能管理猫咪的的信息，并对猫咪信息实现增删改查的功能。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用户可以上传流浪猫的相关信息，并选择是否领养流浪猫。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4" y="0"/>
            <a:ext cx="12187593" cy="6858000"/>
          </a:xfrm>
          <a:prstGeom prst="rect">
            <a:avLst/>
          </a:prstGeom>
          <a:gradFill flip="none" rotWithShape="1">
            <a:gsLst>
              <a:gs pos="96000">
                <a:schemeClr val="tx1">
                  <a:alpha val="12000"/>
                </a:schemeClr>
              </a:gs>
              <a:gs pos="78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223977" y="4243386"/>
            <a:ext cx="729986" cy="742950"/>
            <a:chOff x="-5326" y="31810"/>
            <a:chExt cx="730250" cy="742950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4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-223975" y="4395788"/>
            <a:ext cx="1323497" cy="742951"/>
            <a:chOff x="-5326" y="184210"/>
            <a:chExt cx="1323975" cy="742951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7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223974" y="4583113"/>
            <a:ext cx="3165918" cy="73342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30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1273" y="5062451"/>
            <a:ext cx="3857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前端：实现了注册登录，猫咪信息展示，志愿者招募，宣传教育，捐赠及地图等功能。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24996" y="5063925"/>
            <a:ext cx="427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后端：主要实现了用户管理，猫咪信息管理，捐赠管理等及相关数据库的增删改查。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79" y="129954"/>
            <a:ext cx="10478038" cy="4527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1440772" y="531513"/>
            <a:ext cx="490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运行环境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9359" y="1748242"/>
            <a:ext cx="3577194" cy="388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服务器：</a:t>
            </a:r>
            <a:r>
              <a:rPr lang="en-US" altLang="zh-CN" dirty="0"/>
              <a:t>windows</a:t>
            </a:r>
            <a:r>
              <a:rPr lang="zh-CN" altLang="en-US" dirty="0"/>
              <a:t>系统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数据库：</a:t>
            </a:r>
            <a:r>
              <a:rPr lang="en-US" altLang="zh-CN" dirty="0"/>
              <a:t>MySQL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前端代码：</a:t>
            </a:r>
            <a:r>
              <a:rPr lang="en-US" altLang="zh-CN" dirty="0" err="1"/>
              <a:t>vscode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后端代码：</a:t>
            </a:r>
            <a:r>
              <a:rPr lang="en-US" altLang="zh-CN" dirty="0"/>
              <a:t>idea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Tomcat</a:t>
            </a:r>
            <a:r>
              <a:rPr lang="zh-CN" altLang="en-US" dirty="0"/>
              <a:t>：</a:t>
            </a:r>
            <a:r>
              <a:rPr lang="en-US" altLang="zh-CN" dirty="0" err="1"/>
              <a:t>Springboot</a:t>
            </a:r>
            <a:r>
              <a:rPr lang="zh-CN" altLang="en-US" dirty="0"/>
              <a:t>自带</a:t>
            </a:r>
            <a:r>
              <a:rPr lang="en-US" altLang="zh-CN" dirty="0"/>
              <a:t>Tomcat</a:t>
            </a:r>
            <a:r>
              <a:rPr lang="zh-CN" altLang="en-US" dirty="0"/>
              <a:t>，运用</a:t>
            </a:r>
            <a:r>
              <a:rPr lang="en-US" altLang="zh-CN" dirty="0"/>
              <a:t>java-jar</a:t>
            </a:r>
            <a:r>
              <a:rPr lang="zh-CN" altLang="en-US" dirty="0"/>
              <a:t>启动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JDK1.8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项目架构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PRING_PRESENTATION_TITLE" val="PowerPoint 演示文稿"/>
  <p:tag name="commondata" val="eyJoZGlkIjoiOGM0ZGQ1NTcwYWM0NzViNjgyZTc4MDYwNmJjZjNiMzI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2357</Words>
  <Application>WPS 演示</Application>
  <PresentationFormat>宽屏</PresentationFormat>
  <Paragraphs>181</Paragraphs>
  <Slides>31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方正正大黑简体</vt:lpstr>
      <vt:lpstr>黑体</vt:lpstr>
      <vt:lpstr>NanLiHei_Eurostile</vt:lpstr>
      <vt:lpstr>微软雅黑</vt:lpstr>
      <vt:lpstr>方正中倩简体</vt:lpstr>
      <vt:lpstr>Arial</vt:lpstr>
      <vt:lpstr>Arial Unicode MS</vt:lpstr>
      <vt:lpstr>等线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月 霜</dc:creator>
  <cp:lastModifiedBy>金鱼</cp:lastModifiedBy>
  <cp:revision>20</cp:revision>
  <dcterms:created xsi:type="dcterms:W3CDTF">2023-07-24T09:29:00Z</dcterms:created>
  <dcterms:modified xsi:type="dcterms:W3CDTF">2024-02-27T08:03:59Z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1CC6001C7ACF48A5A1087122D6AC9FF0_12</vt:lpwstr>
  </property>
  <property fmtid="{D5CDD505-2E9C-101B-9397-08002B2CF9AE}" pid="3" name="KSOProductBuildVer">
    <vt:lpwstr>2052-12.1.0.16250</vt:lpwstr>
  </property>
</Properties>
</file>